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2"/>
  </p:handoutMasterIdLst>
  <p:sldIdLst>
    <p:sldId id="256" r:id="rId2"/>
    <p:sldId id="353" r:id="rId3"/>
    <p:sldId id="305" r:id="rId4"/>
    <p:sldId id="304" r:id="rId5"/>
    <p:sldId id="307" r:id="rId6"/>
    <p:sldId id="308" r:id="rId7"/>
    <p:sldId id="309" r:id="rId8"/>
    <p:sldId id="315" r:id="rId9"/>
    <p:sldId id="310" r:id="rId10"/>
    <p:sldId id="311" r:id="rId11"/>
    <p:sldId id="312" r:id="rId12"/>
    <p:sldId id="313" r:id="rId13"/>
    <p:sldId id="314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22" r:id="rId22"/>
    <p:sldId id="316" r:id="rId23"/>
    <p:sldId id="317" r:id="rId24"/>
    <p:sldId id="329" r:id="rId25"/>
    <p:sldId id="318" r:id="rId26"/>
    <p:sldId id="319" r:id="rId27"/>
    <p:sldId id="323" r:id="rId28"/>
    <p:sldId id="324" r:id="rId29"/>
    <p:sldId id="325" r:id="rId30"/>
    <p:sldId id="326" r:id="rId31"/>
    <p:sldId id="327" r:id="rId32"/>
    <p:sldId id="328" r:id="rId33"/>
    <p:sldId id="320" r:id="rId34"/>
    <p:sldId id="331" r:id="rId35"/>
    <p:sldId id="321" r:id="rId36"/>
    <p:sldId id="330" r:id="rId37"/>
    <p:sldId id="332" r:id="rId38"/>
    <p:sldId id="333" r:id="rId39"/>
    <p:sldId id="334" r:id="rId40"/>
    <p:sldId id="335" r:id="rId41"/>
    <p:sldId id="336" r:id="rId42"/>
    <p:sldId id="337" r:id="rId43"/>
    <p:sldId id="340" r:id="rId44"/>
    <p:sldId id="338" r:id="rId45"/>
    <p:sldId id="339" r:id="rId46"/>
    <p:sldId id="341" r:id="rId47"/>
    <p:sldId id="342" r:id="rId48"/>
    <p:sldId id="343" r:id="rId49"/>
    <p:sldId id="344" r:id="rId50"/>
    <p:sldId id="345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Three.js03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ree.js logo 的圖片結果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1" y="5968821"/>
            <a:ext cx="849485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8CB820-C3F0-4E49-B969-4108550F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55320"/>
            <a:ext cx="10085280" cy="53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7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FD74D9-C83D-4F91-BC0F-768AA252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38" y="1308100"/>
            <a:ext cx="7081923" cy="53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E1C51C-AD3A-4D38-B24E-DE0D33CF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" y="1429455"/>
            <a:ext cx="7481372" cy="32217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FA0CB2-699D-4B86-A1DF-6DBF7C7E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344" y="1429455"/>
            <a:ext cx="4171848" cy="50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1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EBD96F-BFDD-41CA-9EA8-E5499B4E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48" y="1354546"/>
            <a:ext cx="8166103" cy="41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5DD78-8600-4B44-8280-DDDCB55D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33" y="1371600"/>
            <a:ext cx="5540397" cy="53054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5AB3EB-D4E0-497F-8594-3CE2A894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272" y="1371600"/>
            <a:ext cx="4949759" cy="451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78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29195E-3168-4036-88F1-E6B9372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85386"/>
            <a:ext cx="10807700" cy="52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4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F146D2-8796-4D64-B437-B303566B7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5" y="1468983"/>
            <a:ext cx="9632950" cy="39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3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CA3739-6B89-4808-B4D0-AD37B1105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49" y="1452104"/>
            <a:ext cx="11925702" cy="417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DFC239-0356-47FB-A1C8-8374E918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04" y="1413792"/>
            <a:ext cx="7467391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偵測鏡頭是否要追蹤物件</a:t>
            </a:r>
            <a:endParaRPr lang="en-US" altLang="zh-TW" dirty="0"/>
          </a:p>
          <a:p>
            <a:pPr lvl="1"/>
            <a:r>
              <a:rPr lang="en-US" altLang="zh-TW" dirty="0"/>
              <a:t>(1)</a:t>
            </a:r>
            <a:r>
              <a:rPr lang="zh-TW" altLang="en-US" dirty="0"/>
              <a:t>首先偵測鏡頭是否距離車輛過遠。</a:t>
            </a:r>
            <a:endParaRPr lang="en-US" altLang="zh-TW" dirty="0"/>
          </a:p>
          <a:p>
            <a:pPr lvl="1"/>
            <a:r>
              <a:rPr lang="en-US" altLang="zh-TW" dirty="0"/>
              <a:t>(2)</a:t>
            </a:r>
            <a:r>
              <a:rPr lang="zh-TW" altLang="en-US" dirty="0"/>
              <a:t>如果過遠，找出鏡頭與車輛相減後的向量</a:t>
            </a:r>
            <a:r>
              <a:rPr lang="en-US" altLang="zh-TW" dirty="0"/>
              <a:t>(</a:t>
            </a:r>
            <a:r>
              <a:rPr lang="zh-TW" altLang="en-US" dirty="0"/>
              <a:t>黃色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(3)</a:t>
            </a:r>
            <a:r>
              <a:rPr lang="zh-TW" altLang="en-US" dirty="0"/>
              <a:t>每次車輛移動時，去加上該向量，作為鏡頭更新位置。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DCA1BE-6B6B-4411-BBCA-9A34B0955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917" y="1138840"/>
            <a:ext cx="3099469" cy="2510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832956-62CF-43ED-B93C-470D769D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9" y="3672329"/>
            <a:ext cx="2997007" cy="2510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26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4C14AE7-6562-4C51-83BF-1CC8D23D20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 dirty="0">
              <a:effectLst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F302C9-F345-4B33-B7A3-CE3C4FEA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06CDB9-2062-484A-9DB0-4FA3B655C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5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維持鏡頭最佳方向</a:t>
            </a:r>
            <a:endParaRPr lang="en-US" altLang="zh-TW" dirty="0"/>
          </a:p>
          <a:p>
            <a:pPr lvl="1"/>
            <a:r>
              <a:rPr lang="zh-TW" altLang="en-US" dirty="0"/>
              <a:t>你可能會察覺：</a:t>
            </a:r>
            <a:r>
              <a:rPr lang="zh-TW" altLang="en-US" dirty="0">
                <a:highlight>
                  <a:srgbClr val="FFFF00"/>
                </a:highlight>
              </a:rPr>
              <a:t>為什麼鏡頭都會往車輛的屁股移動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這是因為，我們的鏡頭就像「快艇衝浪」一樣，被快艇的繩子牽著走。使得鏡頭永遠都在物體正後方。</a:t>
            </a:r>
            <a:endParaRPr lang="en-US" altLang="zh-TW" dirty="0"/>
          </a:p>
          <a:p>
            <a:r>
              <a:rPr lang="zh-TW" altLang="en-US" dirty="0"/>
              <a:t>為了處理上述狀況，我們可以透過</a:t>
            </a:r>
            <a:r>
              <a:rPr lang="en-US" altLang="zh-TW" dirty="0"/>
              <a:t>Lerp</a:t>
            </a:r>
            <a:r>
              <a:rPr lang="zh-TW" altLang="en-US" dirty="0"/>
              <a:t>，在固定鏡頭高度下，去平移鏡頭位置。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E31BDE-7D62-4BE3-A333-07F5162A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5" y="4172798"/>
            <a:ext cx="5407959" cy="23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7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反投影</a:t>
            </a:r>
            <a:r>
              <a:rPr lang="en-US" altLang="zh-TW" dirty="0"/>
              <a:t>(</a:t>
            </a:r>
            <a:r>
              <a:rPr lang="en-US" altLang="zh-TW" dirty="0" err="1"/>
              <a:t>unproject</a:t>
            </a:r>
            <a:r>
              <a:rPr lang="en-US" altLang="zh-TW" dirty="0"/>
              <a:t>)</a:t>
            </a:r>
            <a:r>
              <a:rPr lang="zh-TW" altLang="en-US" dirty="0"/>
              <a:t>是一種可以將</a:t>
            </a:r>
            <a:r>
              <a:rPr lang="en-US" altLang="zh-TW" dirty="0"/>
              <a:t>NDC(Normalized Device Coordinate)</a:t>
            </a:r>
            <a:r>
              <a:rPr lang="zh-TW" altLang="en-US" dirty="0"/>
              <a:t>轉換為</a:t>
            </a:r>
            <a:r>
              <a:rPr lang="en-US" altLang="zh-TW" dirty="0"/>
              <a:t>three.js</a:t>
            </a:r>
            <a:r>
              <a:rPr lang="zh-TW" altLang="en-US" dirty="0"/>
              <a:t>世界座標的函數</a:t>
            </a:r>
            <a:endParaRPr lang="en-US" altLang="zh-TW" dirty="0"/>
          </a:p>
          <a:p>
            <a:r>
              <a:rPr lang="zh-TW" altLang="en-US" dirty="0"/>
              <a:t>定位於用戶裝置螢幕上的位置</a:t>
            </a:r>
            <a:r>
              <a:rPr lang="en-US" altLang="zh-TW" dirty="0"/>
              <a:t>(</a:t>
            </a:r>
            <a:r>
              <a:rPr lang="zh-TW" altLang="en-US" dirty="0"/>
              <a:t>通常是滑鼠位置</a:t>
            </a:r>
            <a:r>
              <a:rPr lang="en-US" altLang="zh-TW" dirty="0"/>
              <a:t>)</a:t>
            </a:r>
            <a:r>
              <a:rPr lang="zh-TW" altLang="en-US" dirty="0"/>
              <a:t>，長度為</a:t>
            </a:r>
            <a:r>
              <a:rPr lang="en-US" altLang="zh-TW" dirty="0"/>
              <a:t>1</a:t>
            </a:r>
            <a:r>
              <a:rPr lang="zh-TW" altLang="en-US" dirty="0"/>
              <a:t>，原點在螢幕中心。</a:t>
            </a:r>
            <a:endParaRPr lang="en-US" altLang="zh-TW" dirty="0"/>
          </a:p>
          <a:p>
            <a:r>
              <a:rPr lang="zh-TW" altLang="en-US" dirty="0"/>
              <a:t>無論你的螢幕是</a:t>
            </a:r>
            <a:r>
              <a:rPr lang="en-US" altLang="zh-TW" dirty="0"/>
              <a:t>1920×1080</a:t>
            </a:r>
            <a:r>
              <a:rPr lang="zh-TW" altLang="en-US" dirty="0"/>
              <a:t>還是</a:t>
            </a:r>
            <a:r>
              <a:rPr lang="en-US" altLang="zh-TW" dirty="0"/>
              <a:t>1024×768 NDC</a:t>
            </a:r>
            <a:r>
              <a:rPr lang="zh-TW" altLang="en-US" dirty="0"/>
              <a:t>的</a:t>
            </a:r>
            <a:endParaRPr lang="en-US" altLang="zh-TW" dirty="0"/>
          </a:p>
          <a:p>
            <a:pPr lvl="1"/>
            <a:r>
              <a:rPr lang="en-US" altLang="zh-TW" dirty="0"/>
              <a:t>(0,0)</a:t>
            </a:r>
            <a:r>
              <a:rPr lang="zh-TW" altLang="en-US" dirty="0"/>
              <a:t>位置永遠代表螢幕正中央那顆像素</a:t>
            </a:r>
            <a:endParaRPr lang="en-US" altLang="zh-TW" dirty="0"/>
          </a:p>
          <a:p>
            <a:pPr lvl="1"/>
            <a:r>
              <a:rPr lang="en-US" altLang="zh-TW" dirty="0"/>
              <a:t>(0,1)</a:t>
            </a:r>
            <a:r>
              <a:rPr lang="zh-TW" altLang="en-US" dirty="0"/>
              <a:t>永遠代表螢幕正中央上方的像素。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Unproject</a:t>
            </a:r>
            <a:r>
              <a:rPr lang="zh-TW" altLang="en-US" dirty="0"/>
              <a:t>反投影原理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DD4486-8F52-4C4A-B6AF-F1F85251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6" y="3181141"/>
            <a:ext cx="7335274" cy="1495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5B0C71-8E1A-4AE5-829E-9CD5EA7B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386" y="1527209"/>
            <a:ext cx="2343477" cy="217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410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我們在</a:t>
            </a:r>
            <a:r>
              <a:rPr lang="en-US" altLang="zh-TW" dirty="0"/>
              <a:t>three.js</a:t>
            </a:r>
            <a:r>
              <a:rPr lang="zh-TW" altLang="en-US" dirty="0"/>
              <a:t>中製作光、陰影、物件顏色，材質後，最後用</a:t>
            </a:r>
            <a:r>
              <a:rPr lang="en-US" altLang="zh-TW" dirty="0"/>
              <a:t>shader</a:t>
            </a:r>
            <a:r>
              <a:rPr lang="zh-TW" altLang="en-US" dirty="0"/>
              <a:t>渲染頁面。</a:t>
            </a:r>
            <a:endParaRPr lang="en-US" altLang="zh-TW" dirty="0"/>
          </a:p>
          <a:p>
            <a:r>
              <a:rPr lang="zh-TW" altLang="en-US" dirty="0"/>
              <a:t>我們所稱呼的</a:t>
            </a:r>
            <a:r>
              <a:rPr lang="en-US" altLang="zh-TW" dirty="0"/>
              <a:t>Shader</a:t>
            </a:r>
            <a:r>
              <a:rPr lang="zh-TW" altLang="en-US" dirty="0"/>
              <a:t>，其實是</a:t>
            </a:r>
            <a:r>
              <a:rPr lang="en-US" altLang="zh-TW" dirty="0"/>
              <a:t>Fragment Shader</a:t>
            </a:r>
            <a:r>
              <a:rPr lang="zh-TW" altLang="en-US" dirty="0"/>
              <a:t>以及</a:t>
            </a:r>
            <a:r>
              <a:rPr lang="en-US" altLang="zh-TW" dirty="0"/>
              <a:t>Vertex Shader</a:t>
            </a:r>
            <a:r>
              <a:rPr lang="zh-TW" altLang="en-US" dirty="0"/>
              <a:t>的泛稱。</a:t>
            </a:r>
          </a:p>
          <a:p>
            <a:r>
              <a:rPr lang="zh-TW" altLang="en-US" dirty="0"/>
              <a:t>這兩個出現在</a:t>
            </a:r>
            <a:r>
              <a:rPr lang="en-US" altLang="zh-TW" dirty="0"/>
              <a:t>Program(</a:t>
            </a:r>
            <a:r>
              <a:rPr lang="en-US" altLang="zh-TW" dirty="0" err="1"/>
              <a:t>WebGLProgram</a:t>
            </a:r>
            <a:r>
              <a:rPr lang="en-US" altLang="zh-TW" dirty="0"/>
              <a:t>)</a:t>
            </a:r>
            <a:r>
              <a:rPr lang="zh-TW" altLang="en-US" dirty="0"/>
              <a:t>上，使得我們最終可以計算「每一顆」像素應該呈現的顏色。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1EEE53-465D-4F87-A6D0-AA68C39B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" y="2391612"/>
            <a:ext cx="3975603" cy="187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其中包含以下圖片：">
            <a:extLst>
              <a:ext uri="{FF2B5EF4-FFF2-40B4-BE49-F238E27FC236}">
                <a16:creationId xmlns:a16="http://schemas.microsoft.com/office/drawing/2014/main" id="{25076CE3-195D-49D6-BFFB-45CD3632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682" y="2135126"/>
            <a:ext cx="1910215" cy="17645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故事 Pin 圖片">
            <a:extLst>
              <a:ext uri="{FF2B5EF4-FFF2-40B4-BE49-F238E27FC236}">
                <a16:creationId xmlns:a16="http://schemas.microsoft.com/office/drawing/2014/main" id="{9E3B0364-B0CD-4616-AD8D-24FC1183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682" y="4864411"/>
            <a:ext cx="2034989" cy="181792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Vertex Shader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dirty="0"/>
              <a:t>對每一個影格每一個錨點都會執行一遍，負責將錨點投影到螢幕座標，並且提供</a:t>
            </a:r>
            <a:r>
              <a:rPr lang="en-US" altLang="zh-TW" dirty="0"/>
              <a:t>Fragment Shader</a:t>
            </a:r>
            <a:r>
              <a:rPr lang="zh-TW" altLang="en-US" dirty="0"/>
              <a:t>錨點資料，以利錨點計算。</a:t>
            </a:r>
            <a:endParaRPr lang="en-US" altLang="zh-TW" dirty="0"/>
          </a:p>
          <a:p>
            <a:pPr lvl="1"/>
            <a:r>
              <a:rPr lang="zh-TW" altLang="en-US" dirty="0"/>
              <a:t>如果是一個純粹的立方體，就有八個錨點</a:t>
            </a:r>
            <a:r>
              <a:rPr lang="en-US" altLang="zh-TW" dirty="0"/>
              <a:t>(</a:t>
            </a:r>
            <a:r>
              <a:rPr lang="zh-TW" altLang="en-US" dirty="0"/>
              <a:t>也就是執行八次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Fragment Shader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每一個影格每一個像素會跑一次</a:t>
            </a:r>
          </a:p>
          <a:p>
            <a:pPr lvl="1"/>
            <a:r>
              <a:rPr lang="zh-TW" altLang="en-US" dirty="0"/>
              <a:t>如果你的電腦解析度是</a:t>
            </a:r>
            <a:r>
              <a:rPr lang="en-US" altLang="zh-TW" dirty="0"/>
              <a:t>1920×1280</a:t>
            </a:r>
            <a:r>
              <a:rPr lang="zh-TW" altLang="en-US" dirty="0"/>
              <a:t>，那麼每一個影格</a:t>
            </a:r>
            <a:r>
              <a:rPr lang="en-US" altLang="zh-TW" dirty="0"/>
              <a:t>Shader</a:t>
            </a:r>
            <a:r>
              <a:rPr lang="zh-TW" altLang="en-US" dirty="0"/>
              <a:t>就會執行兩百多萬次。</a:t>
            </a:r>
          </a:p>
          <a:p>
            <a:pPr lvl="1"/>
            <a:r>
              <a:rPr lang="zh-TW" altLang="en-US" dirty="0"/>
              <a:t>如果一秒螢幕跑</a:t>
            </a:r>
            <a:r>
              <a:rPr lang="en-US" altLang="zh-TW" dirty="0"/>
              <a:t>60</a:t>
            </a:r>
            <a:r>
              <a:rPr lang="zh-TW" altLang="en-US" dirty="0"/>
              <a:t>個影格，就是大約近一億五千萬次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A32AA8-E748-4A95-B606-EA8A04E60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39" y="3733364"/>
            <a:ext cx="2707422" cy="2999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2682DB-E5CF-464C-8F02-A19EE07E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3364"/>
            <a:ext cx="2924583" cy="3124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48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47572"/>
            <a:ext cx="12115800" cy="5038725"/>
          </a:xfrm>
        </p:spPr>
        <p:txBody>
          <a:bodyPr>
            <a:normAutofit/>
          </a:bodyPr>
          <a:lstStyle/>
          <a:p>
            <a:r>
              <a:rPr lang="en-US" altLang="zh-TW" dirty="0"/>
              <a:t>Shader</a:t>
            </a:r>
            <a:r>
              <a:rPr lang="zh-TW" altLang="en-US" dirty="0"/>
              <a:t>如何運作：</a:t>
            </a:r>
            <a:r>
              <a:rPr lang="en-US" altLang="zh-TW" dirty="0"/>
              <a:t> Shader</a:t>
            </a:r>
            <a:r>
              <a:rPr lang="zh-TW" altLang="en-US" dirty="0"/>
              <a:t>是各式各樣的</a:t>
            </a:r>
            <a:r>
              <a:rPr lang="en-US" altLang="zh-TW" dirty="0"/>
              <a:t>3D</a:t>
            </a:r>
            <a:r>
              <a:rPr lang="zh-TW" altLang="en-US" dirty="0"/>
              <a:t>渲染函式庫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 err="1"/>
              <a:t>WebGLRenderer</a:t>
            </a:r>
            <a:r>
              <a:rPr lang="zh-TW" altLang="en-US" dirty="0"/>
              <a:t>的函式庫</a:t>
            </a:r>
            <a:r>
              <a:rPr lang="en-US" altLang="zh-TW" dirty="0"/>
              <a:t>)</a:t>
            </a:r>
            <a:r>
              <a:rPr lang="zh-TW" altLang="en-US" dirty="0"/>
              <a:t>的底層，負責渲染所有像素。</a:t>
            </a:r>
            <a:endParaRPr lang="en-US" altLang="zh-TW" dirty="0"/>
          </a:p>
          <a:p>
            <a:r>
              <a:rPr lang="zh-TW" altLang="en-US" dirty="0"/>
              <a:t>也就是說，當你使用</a:t>
            </a:r>
            <a:r>
              <a:rPr lang="en-US" altLang="zh-TW" dirty="0"/>
              <a:t>three.js, P5.js, babylon.js</a:t>
            </a:r>
            <a:r>
              <a:rPr lang="zh-TW" altLang="en-US" dirty="0"/>
              <a:t>或</a:t>
            </a:r>
            <a:r>
              <a:rPr lang="en-US" altLang="zh-TW" dirty="0"/>
              <a:t>WebGL API</a:t>
            </a:r>
            <a:r>
              <a:rPr lang="zh-TW" altLang="en-US" dirty="0"/>
              <a:t>時，就是在調用底層的</a:t>
            </a:r>
            <a:r>
              <a:rPr lang="en-US" altLang="zh-TW" dirty="0"/>
              <a:t>Shader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雖然</a:t>
            </a:r>
            <a:r>
              <a:rPr lang="en-US" altLang="zh-TW" dirty="0"/>
              <a:t>Fragment Shader</a:t>
            </a:r>
            <a:r>
              <a:rPr lang="zh-TW" altLang="en-US" dirty="0"/>
              <a:t>要在短時間內運算多次，但這些計算都是在</a:t>
            </a:r>
            <a:r>
              <a:rPr lang="en-US" altLang="zh-TW" dirty="0"/>
              <a:t>GPU</a:t>
            </a:r>
            <a:r>
              <a:rPr lang="zh-TW" altLang="en-US" dirty="0"/>
              <a:t>進行平行運算，也意味著，當握們執行</a:t>
            </a:r>
            <a:r>
              <a:rPr lang="en-US" altLang="zh-TW" dirty="0"/>
              <a:t>shader</a:t>
            </a:r>
            <a:r>
              <a:rPr lang="zh-TW" altLang="en-US" dirty="0"/>
              <a:t>時，程式碼就已經在</a:t>
            </a:r>
            <a:r>
              <a:rPr lang="en-US" altLang="zh-TW" dirty="0"/>
              <a:t>GPU</a:t>
            </a:r>
            <a:r>
              <a:rPr lang="zh-TW" altLang="en-US" dirty="0"/>
              <a:t>上面運行了。</a:t>
            </a:r>
            <a:endParaRPr lang="en-US" altLang="zh-TW" dirty="0"/>
          </a:p>
          <a:p>
            <a:r>
              <a:rPr lang="zh-TW" altLang="en-US" dirty="0"/>
              <a:t>由於</a:t>
            </a:r>
            <a:r>
              <a:rPr lang="en-US" altLang="zh-TW" dirty="0"/>
              <a:t>shader</a:t>
            </a:r>
            <a:r>
              <a:rPr lang="zh-TW" altLang="en-US" dirty="0"/>
              <a:t>特性，每一個像素沒辦法存取隔壁像素的數值</a:t>
            </a:r>
            <a:r>
              <a:rPr lang="en-US" altLang="zh-TW" dirty="0"/>
              <a:t>(</a:t>
            </a:r>
            <a:r>
              <a:rPr lang="zh-TW" altLang="en-US" dirty="0"/>
              <a:t>彼此是孤立的</a:t>
            </a:r>
            <a:r>
              <a:rPr lang="en-US" altLang="zh-TW" dirty="0"/>
              <a:t>)</a:t>
            </a:r>
            <a:r>
              <a:rPr lang="zh-TW" altLang="en-US" dirty="0"/>
              <a:t>，而且每一個影格在運算後都不會存下任何變數。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816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先來實作黃色球球：</a:t>
            </a:r>
            <a:r>
              <a:rPr lang="en-US" altLang="zh-TW" dirty="0"/>
              <a:t>Shader Ball Before/index.html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6B8B24-F356-44BB-8C11-D3D02A6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998" y="2644902"/>
            <a:ext cx="1762371" cy="169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D6FBA0-A801-4DA7-8CE4-D9AA4101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1" y="1319410"/>
            <a:ext cx="9531647" cy="54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33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先來實作黃色球球：</a:t>
            </a:r>
            <a:r>
              <a:rPr lang="en-US" altLang="zh-TW" dirty="0"/>
              <a:t>Shader Ball Before/index.html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2D79B3-1488-4117-A7AC-A7E1E394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52" y="1319902"/>
            <a:ext cx="7956401" cy="55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7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先來實作黃色球球：</a:t>
            </a:r>
            <a:r>
              <a:rPr lang="en-US" altLang="zh-TW" dirty="0"/>
              <a:t>Shader Ball Before/index.html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9C431E-3A76-43A2-AB7E-2482C129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5" y="1378285"/>
            <a:ext cx="9909928" cy="22075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E616311-0B44-4D6E-9C32-D6CF4CC32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65" y="3670452"/>
            <a:ext cx="7402046" cy="31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先來實作黃色球球：</a:t>
            </a:r>
            <a:r>
              <a:rPr lang="en-US" altLang="zh-TW" dirty="0"/>
              <a:t>Shader Ball Before/index.html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EA29D2-B47C-4C1D-8CAC-0D9E674F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4" y="1370020"/>
            <a:ext cx="5721442" cy="18614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4E48D8D-9967-4D38-AD92-87BCF276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35" y="1370020"/>
            <a:ext cx="6368265" cy="32199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5B2D88-FE04-4FDF-BDB8-566A0783E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0949"/>
            <a:ext cx="5685812" cy="23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0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可以注意到，上面範例在建立黃色小球的時候，是使用</a:t>
            </a:r>
            <a:r>
              <a:rPr lang="en-US" altLang="zh-TW" dirty="0" err="1"/>
              <a:t>MeshBasicMaterial</a:t>
            </a:r>
            <a:r>
              <a:rPr lang="zh-TW" altLang="en-US" dirty="0"/>
              <a:t>處理顏色。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Three.js </a:t>
            </a:r>
            <a:r>
              <a:rPr lang="zh-TW" altLang="en-US" dirty="0"/>
              <a:t>中，</a:t>
            </a:r>
            <a:r>
              <a:rPr lang="en-US" altLang="zh-TW" dirty="0" err="1"/>
              <a:t>MeshBasicMaterial</a:t>
            </a:r>
            <a:r>
              <a:rPr lang="en-US" altLang="zh-TW" dirty="0"/>
              <a:t> </a:t>
            </a:r>
            <a:r>
              <a:rPr lang="zh-TW" altLang="en-US" dirty="0"/>
              <a:t>已經內建 </a:t>
            </a:r>
            <a:r>
              <a:rPr lang="en-US" altLang="zh-TW" dirty="0"/>
              <a:t>Shader</a:t>
            </a:r>
            <a:r>
              <a:rPr lang="zh-TW" altLang="en-US" dirty="0"/>
              <a:t>，所以即使你沒有自己寫 </a:t>
            </a:r>
            <a:r>
              <a:rPr lang="en-US" altLang="zh-TW" dirty="0"/>
              <a:t>Shader</a:t>
            </a:r>
            <a:r>
              <a:rPr lang="zh-TW" altLang="en-US" dirty="0"/>
              <a:t>，</a:t>
            </a:r>
            <a:r>
              <a:rPr lang="en-US" altLang="zh-TW" dirty="0"/>
              <a:t>Three.js </a:t>
            </a:r>
            <a:r>
              <a:rPr lang="zh-TW" altLang="en-US" dirty="0"/>
              <a:t>內部仍然會使用內建 </a:t>
            </a:r>
            <a:r>
              <a:rPr lang="en-US" altLang="zh-TW" dirty="0"/>
              <a:t>Shader </a:t>
            </a:r>
            <a:r>
              <a:rPr lang="zh-TW" altLang="en-US" dirty="0"/>
              <a:t>來處理這些基本的材質設定。</a:t>
            </a:r>
            <a:endParaRPr lang="en-US" altLang="zh-TW" dirty="0"/>
          </a:p>
          <a:p>
            <a:r>
              <a:rPr lang="zh-TW" altLang="en-US" dirty="0"/>
              <a:t>接下來，嘗試用自己建立的</a:t>
            </a:r>
            <a:r>
              <a:rPr lang="en-US" altLang="zh-TW" dirty="0"/>
              <a:t>Shader</a:t>
            </a:r>
            <a:r>
              <a:rPr lang="zh-TW" altLang="en-US" dirty="0"/>
              <a:t>去處理顏色</a:t>
            </a:r>
            <a:r>
              <a:rPr lang="en-US" altLang="zh-TW" dirty="0"/>
              <a:t>(</a:t>
            </a:r>
            <a:r>
              <a:rPr lang="zh-TW" altLang="en-US" dirty="0"/>
              <a:t>完成品</a:t>
            </a:r>
            <a:r>
              <a:rPr lang="en-US" altLang="zh-TW" dirty="0"/>
              <a:t>Shader Ball After/index.html)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25D279-1437-4E47-87DA-1D5849AF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5" y="4220906"/>
            <a:ext cx="6163535" cy="2505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B4C022-F8C5-474D-A9EA-C7330580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981795"/>
            <a:ext cx="2695951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4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29AD44-9F83-42C7-9B52-7817535FCE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首先先來認識</a:t>
            </a:r>
            <a:r>
              <a:rPr lang="en-US" altLang="zh-TW" dirty="0"/>
              <a:t>AVG</a:t>
            </a:r>
          </a:p>
          <a:p>
            <a:pPr lvl="1"/>
            <a:r>
              <a:rPr lang="zh-TW" altLang="en-US" dirty="0"/>
              <a:t>自動導引車</a:t>
            </a:r>
            <a:r>
              <a:rPr lang="en-US" altLang="zh-TW" dirty="0"/>
              <a:t>(Automated Guided Vehicle)</a:t>
            </a:r>
            <a:r>
              <a:rPr lang="zh-TW" altLang="en-US" dirty="0"/>
              <a:t>是智慧工廠常見的領域。</a:t>
            </a:r>
            <a:endParaRPr lang="en-US" altLang="zh-TW" dirty="0"/>
          </a:p>
          <a:p>
            <a:pPr lvl="1"/>
            <a:r>
              <a:rPr lang="zh-TW" altLang="en-US" dirty="0"/>
              <a:t>機器人如果能更有效率地在工廠執行任務</a:t>
            </a:r>
            <a:r>
              <a:rPr lang="en-US" altLang="zh-TW" dirty="0"/>
              <a:t>(</a:t>
            </a:r>
            <a:r>
              <a:rPr lang="zh-TW" altLang="en-US" dirty="0"/>
              <a:t>裝卸、災害應變、運送</a:t>
            </a:r>
            <a:r>
              <a:rPr lang="en-US" altLang="zh-TW" dirty="0"/>
              <a:t>)</a:t>
            </a:r>
            <a:r>
              <a:rPr lang="zh-TW" altLang="en-US" dirty="0"/>
              <a:t>，將能增加工廠的效率。</a:t>
            </a:r>
            <a:endParaRPr lang="en-US" altLang="zh-TW" dirty="0"/>
          </a:p>
          <a:p>
            <a:pPr lvl="1"/>
            <a:r>
              <a:rPr lang="zh-TW" altLang="en-US" dirty="0"/>
              <a:t>目前已經有無人車的實際應用，其能夠判斷車輛四周環境、判斷路徑與速度。</a:t>
            </a:r>
            <a:endParaRPr lang="en-US" altLang="zh-TW" dirty="0"/>
          </a:p>
          <a:p>
            <a:pPr lvl="1"/>
            <a:r>
              <a:rPr lang="zh-TW" altLang="en-US" dirty="0"/>
              <a:t>而工廠的</a:t>
            </a:r>
            <a:r>
              <a:rPr lang="en-US" altLang="zh-TW" dirty="0"/>
              <a:t>AGV</a:t>
            </a:r>
            <a:r>
              <a:rPr lang="zh-TW" altLang="en-US" dirty="0"/>
              <a:t>也能夠透過光學雷達、內建的地圖來移動，不管路徑中有什麼障礙物，</a:t>
            </a:r>
            <a:r>
              <a:rPr lang="en-US" altLang="zh-TW" dirty="0"/>
              <a:t>AVG</a:t>
            </a:r>
            <a:r>
              <a:rPr lang="zh-TW" altLang="en-US" dirty="0"/>
              <a:t>仍能夠找到最佳路徑移動。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6C46F7-986C-4B9C-B0C2-43BDB6CF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FAD6A6-8B74-4EC9-B944-3F73BE6D1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918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嘗試用自己建立的</a:t>
            </a:r>
            <a:r>
              <a:rPr lang="en-US" altLang="zh-TW" dirty="0"/>
              <a:t>Shader</a:t>
            </a:r>
            <a:r>
              <a:rPr lang="zh-TW" altLang="en-US" dirty="0"/>
              <a:t>去處理顏色</a:t>
            </a:r>
            <a:r>
              <a:rPr lang="en-US" altLang="zh-TW" dirty="0"/>
              <a:t>(</a:t>
            </a:r>
            <a:r>
              <a:rPr lang="zh-TW" altLang="en-US" dirty="0"/>
              <a:t>完成品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：將</a:t>
            </a:r>
            <a:r>
              <a:rPr lang="en-US" altLang="zh-TW" dirty="0" err="1"/>
              <a:t>MeshBasicMaterial</a:t>
            </a:r>
            <a:r>
              <a:rPr lang="zh-TW" altLang="en-US" dirty="0"/>
              <a:t>改成用</a:t>
            </a:r>
            <a:r>
              <a:rPr lang="en-US" altLang="zh-TW" dirty="0" err="1"/>
              <a:t>ShaderMaterial</a:t>
            </a:r>
            <a:endParaRPr lang="en-US" altLang="zh-TW" dirty="0"/>
          </a:p>
          <a:p>
            <a:r>
              <a:rPr lang="zh-TW" altLang="en-US" dirty="0"/>
              <a:t>第</a:t>
            </a:r>
            <a:r>
              <a:rPr lang="en-US" altLang="zh-TW" dirty="0"/>
              <a:t>47</a:t>
            </a:r>
            <a:r>
              <a:rPr lang="zh-TW" altLang="en-US" dirty="0"/>
              <a:t>，</a:t>
            </a:r>
            <a:r>
              <a:rPr lang="en-US" altLang="zh-TW" dirty="0"/>
              <a:t>48</a:t>
            </a:r>
            <a:r>
              <a:rPr lang="zh-TW" altLang="en-US" dirty="0"/>
              <a:t>行會看到，他從</a:t>
            </a:r>
            <a:r>
              <a:rPr lang="en-US" altLang="zh-TW" dirty="0"/>
              <a:t>HTML</a:t>
            </a:r>
            <a:r>
              <a:rPr lang="zh-TW" altLang="en-US" dirty="0"/>
              <a:t>中取兩個東西，塞到</a:t>
            </a:r>
            <a:r>
              <a:rPr lang="en-US" altLang="zh-TW" dirty="0"/>
              <a:t>vertex</a:t>
            </a:r>
            <a:r>
              <a:rPr lang="zh-TW" altLang="en-US" dirty="0"/>
              <a:t>跟</a:t>
            </a:r>
            <a:r>
              <a:rPr lang="en-US" altLang="zh-TW" dirty="0"/>
              <a:t>fragment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786965-3663-46CA-B8DD-843CACC5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52" y="2385292"/>
            <a:ext cx="8152501" cy="37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3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嘗試用自己建立的</a:t>
            </a:r>
            <a:r>
              <a:rPr lang="en-US" altLang="zh-TW" dirty="0"/>
              <a:t>Shader</a:t>
            </a:r>
            <a:r>
              <a:rPr lang="zh-TW" altLang="en-US" dirty="0"/>
              <a:t>去處理顏色</a:t>
            </a:r>
            <a:r>
              <a:rPr lang="en-US" altLang="zh-TW" dirty="0"/>
              <a:t>(</a:t>
            </a:r>
            <a:r>
              <a:rPr lang="zh-TW" altLang="en-US" dirty="0"/>
              <a:t>完成品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：目前</a:t>
            </a:r>
            <a:r>
              <a:rPr lang="en-US" altLang="zh-TW" dirty="0"/>
              <a:t>(</a:t>
            </a:r>
            <a:r>
              <a:rPr lang="zh-TW" altLang="en-US" dirty="0"/>
              <a:t>上一張投影片</a:t>
            </a:r>
            <a:r>
              <a:rPr lang="en-US" altLang="zh-TW" dirty="0"/>
              <a:t>)</a:t>
            </a:r>
            <a:r>
              <a:rPr lang="zh-TW" altLang="en-US" dirty="0"/>
              <a:t>的</a:t>
            </a:r>
            <a:r>
              <a:rPr lang="en-US" altLang="zh-TW" dirty="0"/>
              <a:t>vertex</a:t>
            </a:r>
            <a:r>
              <a:rPr lang="zh-TW" altLang="en-US" dirty="0"/>
              <a:t>跟</a:t>
            </a:r>
            <a:r>
              <a:rPr lang="en-US" altLang="zh-TW" dirty="0"/>
              <a:t>fragment</a:t>
            </a:r>
            <a:r>
              <a:rPr lang="zh-TW" altLang="en-US" dirty="0"/>
              <a:t>要寫的就是</a:t>
            </a:r>
            <a:r>
              <a:rPr lang="en-US" altLang="zh-TW" dirty="0"/>
              <a:t>GLSL()</a:t>
            </a:r>
          </a:p>
          <a:p>
            <a:pPr lvl="1"/>
            <a:r>
              <a:rPr lang="en-US" altLang="zh-TW" dirty="0" err="1"/>
              <a:t>ShaderMaterial</a:t>
            </a:r>
            <a:r>
              <a:rPr lang="zh-TW" altLang="en-US" dirty="0"/>
              <a:t>是基於</a:t>
            </a:r>
            <a:r>
              <a:rPr lang="en-US" altLang="zh-TW" dirty="0"/>
              <a:t>GLSL</a:t>
            </a:r>
            <a:r>
              <a:rPr lang="zh-TW" altLang="en-US" dirty="0"/>
              <a:t>轉寫</a:t>
            </a:r>
            <a:r>
              <a:rPr lang="en-US" altLang="zh-TW" dirty="0"/>
              <a:t>(</a:t>
            </a:r>
            <a:r>
              <a:rPr lang="zh-TW" altLang="en-US" dirty="0"/>
              <a:t>長的很像</a:t>
            </a:r>
            <a:r>
              <a:rPr lang="en-US" altLang="zh-TW" dirty="0"/>
              <a:t>C</a:t>
            </a:r>
            <a:r>
              <a:rPr lang="zh-TW" altLang="en-US" dirty="0"/>
              <a:t>語言的語言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先在</a:t>
            </a:r>
            <a:r>
              <a:rPr lang="en-US" altLang="zh-TW" dirty="0"/>
              <a:t>HTML</a:t>
            </a:r>
            <a:r>
              <a:rPr lang="zh-TW" altLang="en-US" dirty="0"/>
              <a:t>裡面寫好</a:t>
            </a:r>
            <a:r>
              <a:rPr lang="en-US" altLang="zh-TW" dirty="0"/>
              <a:t>GLGL</a:t>
            </a:r>
            <a:r>
              <a:rPr lang="zh-TW" altLang="en-US" dirty="0"/>
              <a:t>，再用</a:t>
            </a:r>
            <a:r>
              <a:rPr lang="en-US" altLang="zh-TW" dirty="0" err="1"/>
              <a:t>js</a:t>
            </a:r>
            <a:r>
              <a:rPr lang="zh-TW" altLang="en-US" dirty="0"/>
              <a:t>的</a:t>
            </a:r>
            <a:r>
              <a:rPr lang="en-US" altLang="zh-TW" dirty="0" err="1"/>
              <a:t>getElementById</a:t>
            </a:r>
            <a:r>
              <a:rPr lang="en-US" altLang="zh-TW" dirty="0"/>
              <a:t>().</a:t>
            </a:r>
            <a:r>
              <a:rPr lang="en-US" altLang="zh-TW" dirty="0" err="1"/>
              <a:t>innerHTML</a:t>
            </a:r>
            <a:r>
              <a:rPr lang="zh-TW" altLang="en-US" dirty="0"/>
              <a:t>取得，在塞入</a:t>
            </a:r>
            <a:r>
              <a:rPr lang="en-US" altLang="zh-TW" dirty="0"/>
              <a:t>vertex</a:t>
            </a:r>
            <a:r>
              <a:rPr lang="zh-TW" altLang="en-US" dirty="0"/>
              <a:t>跟</a:t>
            </a:r>
            <a:r>
              <a:rPr lang="en-US" altLang="zh-TW" dirty="0"/>
              <a:t>fragment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A90EC6-CF17-4297-895F-CDA70CE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5" y="2640896"/>
            <a:ext cx="11586882" cy="26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GLSL</a:t>
            </a:r>
            <a:r>
              <a:rPr lang="zh-TW" altLang="en-US" dirty="0"/>
              <a:t>（</a:t>
            </a:r>
            <a:r>
              <a:rPr lang="en-US" altLang="zh-TW" dirty="0"/>
              <a:t>OpenGL Shading Language</a:t>
            </a:r>
            <a:r>
              <a:rPr lang="zh-TW" altLang="en-US" dirty="0"/>
              <a:t>） 是 </a:t>
            </a:r>
            <a:r>
              <a:rPr lang="en-US" altLang="zh-TW" dirty="0"/>
              <a:t>OpenGL </a:t>
            </a:r>
            <a:r>
              <a:rPr lang="zh-TW" altLang="en-US" dirty="0"/>
              <a:t>使用的 </a:t>
            </a:r>
            <a:r>
              <a:rPr lang="en-US" altLang="zh-TW" dirty="0"/>
              <a:t>Shader </a:t>
            </a:r>
            <a:r>
              <a:rPr lang="zh-TW" altLang="en-US" dirty="0"/>
              <a:t>編程語言。</a:t>
            </a:r>
            <a:endParaRPr lang="en-US" altLang="zh-TW" dirty="0"/>
          </a:p>
          <a:p>
            <a:r>
              <a:rPr lang="zh-TW" altLang="en-US" dirty="0"/>
              <a:t>類似 </a:t>
            </a:r>
            <a:r>
              <a:rPr lang="en-US" altLang="zh-TW" dirty="0"/>
              <a:t>C </a:t>
            </a:r>
            <a:r>
              <a:rPr lang="zh-TW" altLang="en-US" dirty="0"/>
              <a:t>語言，但運行在 </a:t>
            </a:r>
            <a:r>
              <a:rPr lang="en-US" altLang="zh-TW" dirty="0"/>
              <a:t>GPU</a:t>
            </a:r>
            <a:r>
              <a:rPr lang="zh-TW" altLang="en-US" dirty="0"/>
              <a:t>，用來計算 頂點、顏色、光照、材質、陰影等效果。</a:t>
            </a:r>
            <a:endParaRPr lang="en-US" altLang="zh-TW" dirty="0"/>
          </a:p>
          <a:p>
            <a:r>
              <a:rPr lang="en-US" altLang="zh-TW" dirty="0"/>
              <a:t>GLSL </a:t>
            </a:r>
            <a:r>
              <a:rPr lang="zh-TW" altLang="en-US" dirty="0"/>
              <a:t>主要用於編寫 </a:t>
            </a:r>
            <a:r>
              <a:rPr lang="en-US" altLang="zh-TW" dirty="0"/>
              <a:t>Shader</a:t>
            </a:r>
            <a:r>
              <a:rPr lang="zh-TW" altLang="en-US" dirty="0"/>
              <a:t>（著色器），在 </a:t>
            </a:r>
            <a:r>
              <a:rPr lang="en-US" altLang="zh-TW" dirty="0"/>
              <a:t>Three.js</a:t>
            </a:r>
            <a:r>
              <a:rPr lang="zh-TW" altLang="en-US" dirty="0"/>
              <a:t>、</a:t>
            </a:r>
            <a:r>
              <a:rPr lang="en-US" altLang="zh-TW" dirty="0"/>
              <a:t>WebGL</a:t>
            </a:r>
            <a:r>
              <a:rPr lang="zh-TW" altLang="en-US" dirty="0"/>
              <a:t>、</a:t>
            </a:r>
            <a:r>
              <a:rPr lang="en-US" altLang="zh-TW" dirty="0"/>
              <a:t>Unity</a:t>
            </a:r>
            <a:r>
              <a:rPr lang="zh-TW" altLang="en-US" dirty="0"/>
              <a:t>、</a:t>
            </a:r>
            <a:r>
              <a:rPr lang="en-US" altLang="zh-TW" dirty="0"/>
              <a:t>OpenGL </a:t>
            </a:r>
            <a:r>
              <a:rPr lang="zh-TW" altLang="en-US" dirty="0"/>
              <a:t>等圖形應用中都會用到。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Three.js </a:t>
            </a:r>
            <a:r>
              <a:rPr lang="zh-TW" altLang="en-US" dirty="0"/>
              <a:t>中，你可以用 </a:t>
            </a:r>
            <a:r>
              <a:rPr lang="en-US" altLang="zh-TW" dirty="0" err="1"/>
              <a:t>ShaderMaterial</a:t>
            </a:r>
            <a:r>
              <a:rPr lang="en-US" altLang="zh-TW" dirty="0"/>
              <a:t> </a:t>
            </a:r>
            <a:r>
              <a:rPr lang="zh-TW" altLang="en-US" dirty="0"/>
              <a:t>來寫 </a:t>
            </a:r>
            <a:r>
              <a:rPr lang="en-US" altLang="zh-TW" dirty="0"/>
              <a:t>GLSL</a:t>
            </a:r>
          </a:p>
          <a:p>
            <a:r>
              <a:rPr lang="en-US" altLang="zh-TW" dirty="0"/>
              <a:t>GSGL</a:t>
            </a:r>
            <a:r>
              <a:rPr lang="zh-TW" altLang="en-US" dirty="0"/>
              <a:t>變數類型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2561" y="437526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宣告範例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CC93A8-BC39-46DE-A9AB-65F714B9A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38" y="2551020"/>
            <a:ext cx="2038220" cy="42352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96B6194-F991-436B-B51E-5BE108A2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69" y="2551020"/>
            <a:ext cx="5483365" cy="17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83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3065929" cy="4540965"/>
          </a:xfrm>
        </p:spPr>
        <p:txBody>
          <a:bodyPr/>
          <a:lstStyle/>
          <a:p>
            <a:r>
              <a:rPr lang="en-US" altLang="zh-TW" dirty="0"/>
              <a:t>GSGL</a:t>
            </a:r>
            <a:r>
              <a:rPr lang="zh-TW" altLang="en-US" dirty="0"/>
              <a:t>存取值方式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8A2502-E4C1-40FE-AC9B-ADCA1570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43651"/>
            <a:ext cx="4305901" cy="3077004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74023867-C9B9-4E8B-B527-7479469C6702}"/>
              </a:ext>
            </a:extLst>
          </p:cNvPr>
          <p:cNvSpPr txBox="1">
            <a:spLocks/>
          </p:cNvSpPr>
          <p:nvPr/>
        </p:nvSpPr>
        <p:spPr>
          <a:xfrm>
            <a:off x="4458301" y="1001333"/>
            <a:ext cx="3065929" cy="454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GSGL</a:t>
            </a:r>
            <a:r>
              <a:rPr lang="zh-TW" altLang="en-US" dirty="0"/>
              <a:t>函數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03F09B-F761-43BF-95A2-5A2FD566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01" y="1343651"/>
            <a:ext cx="7715453" cy="10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5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5"/>
            <a:ext cx="4876800" cy="1527768"/>
          </a:xfrm>
        </p:spPr>
        <p:txBody>
          <a:bodyPr/>
          <a:lstStyle/>
          <a:p>
            <a:r>
              <a:rPr lang="en-US" altLang="zh-TW" dirty="0"/>
              <a:t>GLSL </a:t>
            </a:r>
            <a:r>
              <a:rPr lang="zh-TW" altLang="en-US" dirty="0"/>
              <a:t>程式結構：</a:t>
            </a:r>
          </a:p>
          <a:p>
            <a:r>
              <a:rPr lang="zh-TW" altLang="en-US" dirty="0"/>
              <a:t>頂點著色器（</a:t>
            </a:r>
            <a:r>
              <a:rPr lang="en-US" altLang="zh-TW" dirty="0"/>
              <a:t>Vertex Shader</a:t>
            </a:r>
            <a:r>
              <a:rPr lang="zh-TW" altLang="en-US" dirty="0"/>
              <a:t>）：</a:t>
            </a:r>
          </a:p>
          <a:p>
            <a:pPr lvl="1"/>
            <a:r>
              <a:rPr lang="zh-TW" altLang="en-US" dirty="0"/>
              <a:t>算每個頂點的最終位置。</a:t>
            </a:r>
          </a:p>
          <a:p>
            <a:pPr lvl="1"/>
            <a:r>
              <a:rPr lang="zh-TW" altLang="en-US" dirty="0"/>
              <a:t>作用：調整模型的位置、旋轉、縮放。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9243" y="394004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頂點著色器（</a:t>
            </a:r>
            <a:r>
              <a:rPr lang="en-US" altLang="zh-TW" dirty="0"/>
              <a:t>Vertex Shader</a:t>
            </a:r>
            <a:r>
              <a:rPr lang="zh-TW" altLang="en-US" dirty="0"/>
              <a:t>）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BB674205-4CE7-45C3-BF0E-7F4E1635E8C2}"/>
              </a:ext>
            </a:extLst>
          </p:cNvPr>
          <p:cNvSpPr txBox="1">
            <a:spLocks/>
          </p:cNvSpPr>
          <p:nvPr/>
        </p:nvSpPr>
        <p:spPr>
          <a:xfrm>
            <a:off x="4876801" y="1403691"/>
            <a:ext cx="5674658" cy="1097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片元著色器（</a:t>
            </a:r>
            <a:r>
              <a:rPr lang="en-US" altLang="zh-TW" dirty="0"/>
              <a:t>Fragment Shader</a:t>
            </a:r>
            <a:r>
              <a:rPr lang="zh-TW" altLang="en-US" dirty="0"/>
              <a:t>）：</a:t>
            </a:r>
          </a:p>
          <a:p>
            <a:pPr lvl="1"/>
            <a:r>
              <a:rPr lang="zh-TW" altLang="en-US" dirty="0"/>
              <a:t>負責計算 每個像素的顏色。</a:t>
            </a:r>
          </a:p>
          <a:p>
            <a:pPr lvl="1"/>
            <a:r>
              <a:rPr lang="zh-TW" altLang="en-US" dirty="0"/>
              <a:t>作用：設定材質顏色、光照計算、特效處理。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B6085A0-F7F9-4B17-8EEF-B9B3C770E41E}"/>
              </a:ext>
            </a:extLst>
          </p:cNvPr>
          <p:cNvSpPr txBox="1">
            <a:spLocks/>
          </p:cNvSpPr>
          <p:nvPr/>
        </p:nvSpPr>
        <p:spPr>
          <a:xfrm>
            <a:off x="0" y="2421579"/>
            <a:ext cx="8301317" cy="45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程式進入點（</a:t>
            </a:r>
            <a:r>
              <a:rPr lang="en-US" altLang="zh-TW" dirty="0"/>
              <a:t>main </a:t>
            </a:r>
            <a:r>
              <a:rPr lang="zh-TW" altLang="en-US" dirty="0"/>
              <a:t>函式）：每個 </a:t>
            </a:r>
            <a:r>
              <a:rPr lang="en-US" altLang="zh-TW" dirty="0"/>
              <a:t>Shader </a:t>
            </a:r>
            <a:r>
              <a:rPr lang="zh-TW" altLang="en-US" dirty="0"/>
              <a:t>都會有一個 </a:t>
            </a:r>
            <a:r>
              <a:rPr lang="en-US" altLang="zh-TW" dirty="0"/>
              <a:t>main() </a:t>
            </a:r>
            <a:r>
              <a:rPr lang="zh-TW" altLang="en-US" dirty="0"/>
              <a:t>作為執行的起點。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54DAE0-7711-4C05-99CE-0DF3EDB6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29" y="2873582"/>
            <a:ext cx="7645999" cy="1017888"/>
          </a:xfrm>
          <a:prstGeom prst="rect">
            <a:avLst/>
          </a:prstGeom>
        </p:spPr>
      </p:pic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A989685D-39C8-4575-9419-D1DEF61119C8}"/>
              </a:ext>
            </a:extLst>
          </p:cNvPr>
          <p:cNvSpPr txBox="1">
            <a:spLocks/>
          </p:cNvSpPr>
          <p:nvPr/>
        </p:nvSpPr>
        <p:spPr>
          <a:xfrm>
            <a:off x="4049243" y="5502888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片元著色器（</a:t>
            </a:r>
            <a:r>
              <a:rPr lang="en-US" altLang="zh-TW" dirty="0"/>
              <a:t>Fragment Shader</a:t>
            </a:r>
            <a:r>
              <a:rPr lang="zh-TW" altLang="en-US" dirty="0"/>
              <a:t>）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565539-4997-475D-ACA3-D214C7A4B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1403" y="4436421"/>
            <a:ext cx="5575251" cy="10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89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6BB8EE-9BBB-4CE1-A7A6-4458AF4D0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0" y="1038225"/>
            <a:ext cx="2876550" cy="23907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D1CBEA-1FFA-4448-B9F7-9F18637A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9835"/>
            <a:ext cx="9056968" cy="49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30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57C1D0-9BE7-49B4-BADD-176381F3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8" y="1730188"/>
            <a:ext cx="8375071" cy="50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0E0095-BF16-4D7D-9AE0-9E3DFF1B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4" y="1703465"/>
            <a:ext cx="9475693" cy="2110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AC8EF0-F718-48E2-B0D5-D4C8B87D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4" y="3890682"/>
            <a:ext cx="6840170" cy="29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12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590656-5D20-4BA7-A3FE-D8C1C7A4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21070"/>
            <a:ext cx="7853037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91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208CC3-902B-43FD-B1FC-A3EA0348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77952"/>
            <a:ext cx="8572500" cy="24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0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FBE2175-3A69-4D76-845F-13FEE0D846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EF61D24-7400-4584-9A66-087473AC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CF64D51-FD9C-4CAF-896B-A24815F9D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0184" y="61376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增加鏡頭追蹤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3566A6-D105-4211-8E7E-B270D80B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14" y="180975"/>
            <a:ext cx="3826691" cy="28580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370261-D2C7-4EBD-A3FD-157AD81E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13" y="3470334"/>
            <a:ext cx="3826691" cy="2597367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D5FB10B0-7482-4EA9-BEE6-EADBBA20AE11}"/>
              </a:ext>
            </a:extLst>
          </p:cNvPr>
          <p:cNvSpPr txBox="1">
            <a:spLocks/>
          </p:cNvSpPr>
          <p:nvPr/>
        </p:nvSpPr>
        <p:spPr>
          <a:xfrm>
            <a:off x="8890183" y="3120672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無鏡頭追蹤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BBF04F-3AAD-4085-A05C-3959C2A5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0" y="1434353"/>
            <a:ext cx="8048367" cy="54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15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shader</a:t>
            </a:r>
            <a:r>
              <a:rPr lang="zh-TW" altLang="en-US" dirty="0"/>
              <a:t>製作漸層效果好處</a:t>
            </a:r>
            <a:endParaRPr lang="en-US" altLang="zh-TW" dirty="0"/>
          </a:p>
          <a:p>
            <a:pPr lvl="1"/>
            <a:r>
              <a:rPr lang="zh-TW" altLang="en-US" dirty="0"/>
              <a:t>也可以用原生</a:t>
            </a:r>
            <a:r>
              <a:rPr lang="en-US" altLang="zh-TW" dirty="0"/>
              <a:t>CSS</a:t>
            </a:r>
            <a:r>
              <a:rPr lang="zh-TW" altLang="en-US" dirty="0"/>
              <a:t>刻，你不累的話</a:t>
            </a:r>
            <a:endParaRPr lang="en-US" altLang="zh-TW" dirty="0"/>
          </a:p>
          <a:p>
            <a:pPr lvl="1"/>
            <a:r>
              <a:rPr lang="zh-TW" altLang="en-US" dirty="0"/>
              <a:t>由於</a:t>
            </a:r>
            <a:r>
              <a:rPr lang="en-US" altLang="zh-TW" dirty="0"/>
              <a:t>shader</a:t>
            </a:r>
            <a:r>
              <a:rPr lang="zh-TW" altLang="en-US" dirty="0"/>
              <a:t>是基於</a:t>
            </a:r>
            <a:r>
              <a:rPr lang="en-US" altLang="zh-TW" dirty="0"/>
              <a:t>GPU</a:t>
            </a:r>
            <a:r>
              <a:rPr lang="zh-TW" altLang="en-US" dirty="0"/>
              <a:t>去算圖，相較於</a:t>
            </a:r>
            <a:r>
              <a:rPr lang="en-US" altLang="zh-TW" dirty="0"/>
              <a:t>CPU</a:t>
            </a:r>
            <a:r>
              <a:rPr lang="zh-TW" altLang="en-US" dirty="0"/>
              <a:t>圖像處理更好</a:t>
            </a:r>
            <a:endParaRPr lang="en-US" altLang="zh-TW" dirty="0"/>
          </a:p>
          <a:p>
            <a:pPr lvl="1"/>
            <a:r>
              <a:rPr lang="en-US" altLang="zh-TW" dirty="0"/>
              <a:t>Shader </a:t>
            </a:r>
            <a:r>
              <a:rPr lang="zh-TW" altLang="en-US" dirty="0"/>
              <a:t>可以製作各種獨特的視覺效果，靈活性高，幾乎可以做到萬花筒般的特效</a:t>
            </a:r>
            <a:endParaRPr lang="en-US" altLang="zh-TW" dirty="0"/>
          </a:p>
          <a:p>
            <a:r>
              <a:rPr lang="zh-TW" altLang="en-US" dirty="0"/>
              <a:t>缺點</a:t>
            </a:r>
            <a:endParaRPr lang="en-US" altLang="zh-TW" dirty="0"/>
          </a:p>
          <a:p>
            <a:pPr lvl="1"/>
            <a:r>
              <a:rPr lang="en-US" altLang="zh-TW" dirty="0"/>
              <a:t>Shader </a:t>
            </a:r>
            <a:r>
              <a:rPr lang="zh-TW" altLang="en-US" dirty="0"/>
              <a:t>的邏輯架構與 </a:t>
            </a:r>
            <a:r>
              <a:rPr lang="en-US" altLang="zh-TW" dirty="0"/>
              <a:t>JavaScript</a:t>
            </a:r>
            <a:r>
              <a:rPr lang="zh-TW" altLang="en-US" dirty="0"/>
              <a:t>、</a:t>
            </a:r>
            <a:r>
              <a:rPr lang="en-US" altLang="zh-TW" dirty="0"/>
              <a:t>CSS </a:t>
            </a:r>
            <a:r>
              <a:rPr lang="zh-TW" altLang="en-US" dirty="0"/>
              <a:t>差異大，需要時間學習 </a:t>
            </a:r>
            <a:r>
              <a:rPr lang="en-US" altLang="zh-TW" dirty="0"/>
              <a:t>GPU </a:t>
            </a:r>
            <a:r>
              <a:rPr lang="zh-TW" altLang="en-US" dirty="0"/>
              <a:t>運算模式。</a:t>
            </a:r>
          </a:p>
          <a:p>
            <a:pPr lvl="1"/>
            <a:r>
              <a:rPr lang="zh-TW" altLang="en-US" dirty="0"/>
              <a:t>參數調整較複雜，可能會使用很多 魔術數字（</a:t>
            </a:r>
            <a:r>
              <a:rPr lang="en-US" altLang="zh-TW" dirty="0"/>
              <a:t>Magic Number</a:t>
            </a:r>
            <a:r>
              <a:rPr lang="zh-TW" altLang="en-US" dirty="0"/>
              <a:t>），降低程式的可讀性。</a:t>
            </a:r>
          </a:p>
          <a:p>
            <a:pPr lvl="1"/>
            <a:r>
              <a:rPr lang="zh-TW" altLang="en-US" dirty="0"/>
              <a:t>需要額外的 </a:t>
            </a:r>
            <a:r>
              <a:rPr lang="en-US" altLang="zh-TW" dirty="0"/>
              <a:t>API </a:t>
            </a:r>
            <a:r>
              <a:rPr lang="zh-TW" altLang="en-US" dirty="0"/>
              <a:t>支援</a:t>
            </a:r>
            <a:r>
              <a:rPr lang="en-US" altLang="zh-TW" dirty="0"/>
              <a:t>(p5.js</a:t>
            </a:r>
            <a:r>
              <a:rPr lang="zh-TW" altLang="en-US" dirty="0"/>
              <a:t>、</a:t>
            </a:r>
            <a:r>
              <a:rPr lang="en-US" altLang="zh-TW" dirty="0"/>
              <a:t>babylon.js)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84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</a:t>
            </a:r>
            <a:r>
              <a:rPr lang="en-US" altLang="zh-TW" dirty="0"/>
              <a:t>P5.js</a:t>
            </a:r>
            <a:r>
              <a:rPr lang="zh-TW" altLang="en-US" dirty="0"/>
              <a:t>建立漸層畫面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Shader p5/index.html)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：在</a:t>
            </a:r>
            <a:r>
              <a:rPr lang="en-US" altLang="zh-TW" dirty="0"/>
              <a:t>html</a:t>
            </a:r>
            <a:r>
              <a:rPr lang="zh-TW" altLang="en-US" dirty="0"/>
              <a:t>中引入</a:t>
            </a:r>
            <a:r>
              <a:rPr lang="en-US" altLang="zh-TW" dirty="0"/>
              <a:t>p5.js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1E6D10-F014-4AD0-9C6C-3D2E90A7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59107"/>
            <a:ext cx="10808778" cy="45988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D90237-DA82-4089-B081-7E1A031C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535" y="1059723"/>
            <a:ext cx="3085618" cy="16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78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1581557"/>
          </a:xfrm>
        </p:spPr>
        <p:txBody>
          <a:bodyPr>
            <a:normAutofit/>
          </a:bodyPr>
          <a:lstStyle/>
          <a:p>
            <a:r>
              <a:rPr lang="zh-TW" altLang="en-US" dirty="0"/>
              <a:t>實作：透過</a:t>
            </a:r>
            <a:r>
              <a:rPr lang="en-US" altLang="zh-TW" dirty="0"/>
              <a:t>P5.js</a:t>
            </a:r>
            <a:r>
              <a:rPr lang="zh-TW" altLang="en-US" dirty="0"/>
              <a:t>建立漸層畫面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p5/index.html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：撰寫</a:t>
            </a:r>
            <a:r>
              <a:rPr lang="en-US" altLang="zh-TW" dirty="0"/>
              <a:t>GLSL</a:t>
            </a:r>
            <a:r>
              <a:rPr lang="zh-TW" altLang="en-US" dirty="0"/>
              <a:t>的方式些改一下</a:t>
            </a:r>
            <a:r>
              <a:rPr lang="en-US" altLang="zh-TW" dirty="0"/>
              <a:t>(</a:t>
            </a:r>
            <a:r>
              <a:rPr lang="zh-TW" altLang="en-US" dirty="0"/>
              <a:t>原本寫在</a:t>
            </a:r>
            <a:r>
              <a:rPr lang="en-US" altLang="zh-TW" dirty="0"/>
              <a:t>HTML</a:t>
            </a:r>
            <a:r>
              <a:rPr lang="zh-TW" altLang="en-US" dirty="0"/>
              <a:t>，現在改成額外開兩個檔案</a:t>
            </a:r>
            <a:r>
              <a:rPr lang="en-US" altLang="zh-TW" dirty="0" err="1"/>
              <a:t>fragmentShader.glsl</a:t>
            </a:r>
            <a:r>
              <a:rPr lang="zh-TW" altLang="en-US" dirty="0"/>
              <a:t>、</a:t>
            </a:r>
            <a:r>
              <a:rPr lang="en-US" altLang="zh-TW" dirty="0" err="1"/>
              <a:t>vertexShader.glsl</a:t>
            </a:r>
            <a:r>
              <a:rPr lang="zh-TW" altLang="en-US" dirty="0"/>
              <a:t>去撰寫</a:t>
            </a:r>
            <a:r>
              <a:rPr lang="en-US" altLang="zh-TW" dirty="0"/>
              <a:t>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63299" y="638934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vertexShader.glsl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766A8F-63E1-4476-A33E-BF4BD8D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165" y="407800"/>
            <a:ext cx="2505635" cy="13390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2F80660-2BF3-45B3-ABAF-39936D45C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297" y="2211791"/>
            <a:ext cx="5563278" cy="4177553"/>
          </a:xfrm>
          <a:prstGeom prst="rect">
            <a:avLst/>
          </a:prstGeom>
        </p:spPr>
      </p:pic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B9AAE565-117E-435C-A91A-6DA933B736D3}"/>
              </a:ext>
            </a:extLst>
          </p:cNvPr>
          <p:cNvSpPr txBox="1">
            <a:spLocks/>
          </p:cNvSpPr>
          <p:nvPr/>
        </p:nvSpPr>
        <p:spPr>
          <a:xfrm>
            <a:off x="-43051" y="2403348"/>
            <a:ext cx="6067333" cy="1899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en-US" altLang="zh-TW" sz="1800" kern="1200" baseline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vertexShader</a:t>
            </a:r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處理的是：</a:t>
            </a:r>
            <a:endParaRPr lang="zh-TW" altLang="zh-TW" sz="1800" dirty="0">
              <a:effectLst/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設定畫面精確度</a:t>
            </a:r>
            <a:r>
              <a:rPr lang="zh-TW" altLang="en-US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、高度</a:t>
            </a:r>
            <a:endParaRPr lang="en-US" altLang="zh-TW" sz="1800" kern="1200" baseline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solidFill>
                  <a:srgbClr val="000000"/>
                </a:solidFill>
              </a:rPr>
              <a:t>接收</a:t>
            </a:r>
            <a:r>
              <a:rPr lang="en-US" altLang="zh-TW" dirty="0">
                <a:solidFill>
                  <a:srgbClr val="000000"/>
                </a:solidFill>
              </a:rPr>
              <a:t>P5.js</a:t>
            </a:r>
            <a:r>
              <a:rPr lang="zh-TW" altLang="en-US" dirty="0">
                <a:solidFill>
                  <a:srgbClr val="000000"/>
                </a:solidFill>
              </a:rPr>
              <a:t>傳入的形狀參數，每個形狀的瞄點</a:t>
            </a:r>
            <a:r>
              <a:rPr lang="en-US" altLang="zh-TW" dirty="0">
                <a:solidFill>
                  <a:srgbClr val="000000"/>
                </a:solidFill>
              </a:rPr>
              <a:t>(UV)</a:t>
            </a:r>
            <a:r>
              <a:rPr lang="zh-TW" altLang="en-US" dirty="0">
                <a:solidFill>
                  <a:srgbClr val="000000"/>
                </a:solidFill>
              </a:rPr>
              <a:t>都會算一遍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例如三角形就是算三遍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調整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canva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大小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(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修改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shader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座標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)</a:t>
            </a: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effectLst/>
              </a:rPr>
              <a:t>將修改座標傳給</a:t>
            </a:r>
            <a:r>
              <a:rPr lang="en-US" altLang="zh-TW" dirty="0" err="1">
                <a:effectLst/>
              </a:rPr>
              <a:t>gl_Position</a:t>
            </a:r>
            <a:r>
              <a:rPr lang="en-US" altLang="zh-TW" dirty="0">
                <a:effectLst/>
              </a:rPr>
              <a:t>(</a:t>
            </a:r>
            <a:r>
              <a:rPr lang="zh-TW" altLang="en-US" dirty="0">
                <a:effectLst/>
              </a:rPr>
              <a:t>代表最後畫面呈現得位置</a:t>
            </a:r>
            <a:r>
              <a:rPr lang="en-US" altLang="zh-TW" dirty="0">
                <a:effectLst/>
              </a:rPr>
              <a:t>)</a:t>
            </a:r>
            <a:endParaRPr lang="zh-TW" altLang="zh-TW" dirty="0">
              <a:effectLst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8CEC16C-633D-4FE7-B1E9-DA3E90B9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48" y="4787153"/>
            <a:ext cx="1840656" cy="160219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7B45C30-460D-4146-B411-674E02B44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208" y="4772646"/>
            <a:ext cx="1840657" cy="1616698"/>
          </a:xfrm>
          <a:prstGeom prst="rect">
            <a:avLst/>
          </a:prstGeom>
        </p:spPr>
      </p:pic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064DA25-9112-44B8-A472-BFE04B2585DE}"/>
              </a:ext>
            </a:extLst>
          </p:cNvPr>
          <p:cNvSpPr/>
          <p:nvPr/>
        </p:nvSpPr>
        <p:spPr>
          <a:xfrm>
            <a:off x="2378937" y="5378824"/>
            <a:ext cx="618564" cy="259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985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581556"/>
          </a:xfrm>
        </p:spPr>
        <p:txBody>
          <a:bodyPr>
            <a:normAutofit/>
          </a:bodyPr>
          <a:lstStyle/>
          <a:p>
            <a:r>
              <a:rPr lang="zh-TW" altLang="en-US" dirty="0"/>
              <a:t>實作：透過</a:t>
            </a:r>
            <a:r>
              <a:rPr lang="en-US" altLang="zh-TW" dirty="0"/>
              <a:t>P5.js</a:t>
            </a:r>
            <a:r>
              <a:rPr lang="zh-TW" altLang="en-US" dirty="0"/>
              <a:t>建立漸層畫面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Shader p5/index.html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：撰寫</a:t>
            </a:r>
            <a:r>
              <a:rPr lang="en-US" altLang="zh-TW" dirty="0"/>
              <a:t>GLSL</a:t>
            </a:r>
            <a:r>
              <a:rPr lang="zh-TW" altLang="en-US" dirty="0"/>
              <a:t>的方式些改一下</a:t>
            </a:r>
            <a:r>
              <a:rPr lang="en-US" altLang="zh-TW" dirty="0"/>
              <a:t>(</a:t>
            </a:r>
            <a:r>
              <a:rPr lang="zh-TW" altLang="en-US" dirty="0"/>
              <a:t>原本寫在</a:t>
            </a:r>
            <a:r>
              <a:rPr lang="en-US" altLang="zh-TW" dirty="0"/>
              <a:t>HTML</a:t>
            </a:r>
            <a:r>
              <a:rPr lang="zh-TW" altLang="en-US" dirty="0"/>
              <a:t>，現在改成額外開兩個檔案</a:t>
            </a:r>
            <a:r>
              <a:rPr lang="en-US" altLang="zh-TW" dirty="0" err="1"/>
              <a:t>fragmentShader.glsl</a:t>
            </a:r>
            <a:r>
              <a:rPr lang="zh-TW" altLang="en-US" dirty="0"/>
              <a:t>、</a:t>
            </a:r>
            <a:r>
              <a:rPr lang="en-US" altLang="zh-TW" dirty="0" err="1"/>
              <a:t>vertexShader.glsl</a:t>
            </a:r>
            <a:r>
              <a:rPr lang="zh-TW" altLang="en-US" dirty="0"/>
              <a:t>去撰寫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766A8F-63E1-4476-A33E-BF4BD8D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165" y="407800"/>
            <a:ext cx="2505635" cy="13390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DB7CC5-3D80-4218-ACAD-0ACA7115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53" y="2175622"/>
            <a:ext cx="5499847" cy="4382984"/>
          </a:xfrm>
          <a:prstGeom prst="rect">
            <a:avLst/>
          </a:prstGeom>
        </p:spPr>
      </p:pic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E910958C-D497-4740-A172-7ACE73C29E7C}"/>
              </a:ext>
            </a:extLst>
          </p:cNvPr>
          <p:cNvSpPr txBox="1">
            <a:spLocks/>
          </p:cNvSpPr>
          <p:nvPr/>
        </p:nvSpPr>
        <p:spPr>
          <a:xfrm>
            <a:off x="8329187" y="651510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fragmentShader.glsl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F78875B-66A5-4C91-B9BC-32322B9D93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7E2DF3BA-BD8F-48E3-BB5C-4005ACCDDE72}"/>
              </a:ext>
            </a:extLst>
          </p:cNvPr>
          <p:cNvSpPr txBox="1">
            <a:spLocks/>
          </p:cNvSpPr>
          <p:nvPr/>
        </p:nvSpPr>
        <p:spPr>
          <a:xfrm>
            <a:off x="-43051" y="2403348"/>
            <a:ext cx="6067333" cy="1899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en-US" altLang="zh-TW" sz="1800" kern="1200" baseline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fragmentShader</a:t>
            </a:r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處理的是：</a:t>
            </a:r>
            <a:endParaRPr lang="zh-TW" altLang="zh-TW" sz="1800" dirty="0">
              <a:effectLst/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solidFill>
                  <a:srgbClr val="000000"/>
                </a:solidFill>
              </a:rPr>
              <a:t>設定畫面精確度</a:t>
            </a:r>
            <a:endParaRPr lang="en-US" altLang="zh-TW" dirty="0">
              <a:solidFill>
                <a:srgbClr val="000000"/>
              </a:solidFill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effectLst/>
              </a:rPr>
              <a:t>接收</a:t>
            </a:r>
            <a:r>
              <a:rPr lang="en-US" altLang="zh-TW" dirty="0" err="1">
                <a:effectLst/>
              </a:rPr>
              <a:t>js</a:t>
            </a:r>
            <a:r>
              <a:rPr lang="zh-TW" altLang="en-US" dirty="0">
                <a:effectLst/>
              </a:rPr>
              <a:t>傳過來的參數</a:t>
            </a:r>
            <a:endParaRPr lang="en-US" altLang="zh-TW" dirty="0">
              <a:effectLst/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effectLst/>
              </a:rPr>
              <a:t>算出每個座標在</a:t>
            </a:r>
            <a:r>
              <a:rPr lang="en-US" altLang="zh-TW" dirty="0">
                <a:effectLst/>
              </a:rPr>
              <a:t>0-1</a:t>
            </a:r>
            <a:r>
              <a:rPr lang="zh-TW" altLang="en-US" dirty="0">
                <a:effectLst/>
              </a:rPr>
              <a:t>座標的位置</a:t>
            </a:r>
            <a:endParaRPr lang="en-US" altLang="zh-TW" dirty="0"/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/>
              <a:t>在每個像素位置填顏色</a:t>
            </a:r>
            <a:endParaRPr lang="zh-TW" altLang="zh-TW" dirty="0">
              <a:effectLst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DD95D6-14D4-4FD3-A6CE-713831BB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699" y="5139183"/>
            <a:ext cx="3096057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0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</a:t>
            </a:r>
            <a:r>
              <a:rPr lang="en-US" altLang="zh-TW" dirty="0"/>
              <a:t>P5.js</a:t>
            </a:r>
            <a:r>
              <a:rPr lang="zh-TW" altLang="en-US" dirty="0"/>
              <a:t>建立漸層畫面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p5/index.html</a:t>
            </a:r>
          </a:p>
          <a:p>
            <a:r>
              <a:rPr lang="en-US" altLang="zh-TW" dirty="0"/>
              <a:t>STEP04</a:t>
            </a:r>
            <a:r>
              <a:rPr lang="zh-TW" altLang="en-US" dirty="0"/>
              <a:t>：在</a:t>
            </a:r>
            <a:r>
              <a:rPr lang="en-US" altLang="zh-TW" dirty="0"/>
              <a:t>index.js</a:t>
            </a:r>
            <a:r>
              <a:rPr lang="zh-TW" altLang="en-US" dirty="0"/>
              <a:t>中處理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BECE7C-6DBD-4480-87F9-F948608E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13" y="1054830"/>
            <a:ext cx="7347108" cy="57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2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光暈 ：就是中間白四周黑，本質上也是一種漸層。</a:t>
            </a:r>
            <a:endParaRPr lang="en-US" altLang="zh-TW" dirty="0"/>
          </a:p>
          <a:p>
            <a:r>
              <a:rPr lang="zh-TW" altLang="en-US" dirty="0"/>
              <a:t>假設有一塊</a:t>
            </a:r>
            <a:r>
              <a:rPr lang="en-US" altLang="zh-TW" dirty="0" err="1"/>
              <a:t>canva</a:t>
            </a:r>
            <a:r>
              <a:rPr lang="en-US" altLang="zh-TW" dirty="0"/>
              <a:t>(800x600)</a:t>
            </a:r>
            <a:r>
              <a:rPr lang="zh-TW" altLang="en-US" dirty="0"/>
              <a:t>，左下為</a:t>
            </a:r>
            <a:r>
              <a:rPr lang="en-US" altLang="zh-TW" dirty="0"/>
              <a:t>(1,1)</a:t>
            </a:r>
            <a:r>
              <a:rPr lang="zh-TW" altLang="en-US" dirty="0"/>
              <a:t>右上為</a:t>
            </a:r>
            <a:r>
              <a:rPr lang="en-US" altLang="zh-TW" dirty="0"/>
              <a:t>(800,600)(</a:t>
            </a:r>
            <a:r>
              <a:rPr lang="zh-TW" altLang="en-US" dirty="0"/>
              <a:t>左圖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Fragment Shader </a:t>
            </a:r>
            <a:r>
              <a:rPr lang="zh-TW" altLang="en-US" dirty="0"/>
              <a:t>中，每個像素都需要進行計算，因此我們會將它的螢幕座標 轉換為 </a:t>
            </a:r>
            <a:r>
              <a:rPr lang="en-US" altLang="zh-TW" dirty="0"/>
              <a:t>0~1 </a:t>
            </a:r>
            <a:r>
              <a:rPr lang="zh-TW" altLang="en-US" dirty="0"/>
              <a:t>的範圍（標準化座標系），這樣可以讓 </a:t>
            </a:r>
            <a:r>
              <a:rPr lang="en-US" altLang="zh-TW" dirty="0"/>
              <a:t>Shader </a:t>
            </a:r>
            <a:r>
              <a:rPr lang="zh-TW" altLang="en-US" dirty="0"/>
              <a:t>更容易計算顏色變化。</a:t>
            </a:r>
            <a:r>
              <a:rPr lang="en-US" altLang="zh-TW" dirty="0"/>
              <a:t>(</a:t>
            </a:r>
            <a:r>
              <a:rPr lang="zh-TW" altLang="en-US" dirty="0"/>
              <a:t>右圖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1EAD39-74D5-4F82-ACA8-411D2DE6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84" y="2569355"/>
            <a:ext cx="4120010" cy="410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69F779-931F-454C-B398-402B4954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2635138"/>
            <a:ext cx="3858746" cy="4057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06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在轉換值就於</a:t>
            </a:r>
            <a:r>
              <a:rPr lang="en-US" altLang="zh-TW" dirty="0"/>
              <a:t>0-1</a:t>
            </a:r>
            <a:r>
              <a:rPr lang="zh-TW" altLang="en-US" dirty="0"/>
              <a:t>之間後：</a:t>
            </a:r>
            <a:endParaRPr lang="en-US" altLang="zh-TW" dirty="0"/>
          </a:p>
          <a:p>
            <a:pPr lvl="1"/>
            <a:r>
              <a:rPr lang="zh-TW" altLang="en-US" dirty="0"/>
              <a:t>越靠近原點，值越小，顏色也越暗</a:t>
            </a:r>
            <a:endParaRPr lang="en-US" altLang="zh-TW" dirty="0"/>
          </a:p>
          <a:p>
            <a:pPr lvl="1"/>
            <a:r>
              <a:rPr lang="zh-TW" altLang="en-US" dirty="0"/>
              <a:t>越遠離原點，值越大，顏色也越亮</a:t>
            </a:r>
            <a:endParaRPr lang="en-US" altLang="zh-TW" dirty="0"/>
          </a:p>
          <a:p>
            <a:r>
              <a:rPr lang="zh-TW" altLang="en-US" dirty="0"/>
              <a:t>把原點</a:t>
            </a:r>
            <a:r>
              <a:rPr lang="en-US" altLang="zh-TW" dirty="0"/>
              <a:t>(</a:t>
            </a:r>
            <a:r>
              <a:rPr lang="zh-TW" altLang="en-US" dirty="0"/>
              <a:t>原本在左下角</a:t>
            </a:r>
            <a:r>
              <a:rPr lang="en-US" altLang="zh-TW" dirty="0"/>
              <a:t>)</a:t>
            </a:r>
            <a:r>
              <a:rPr lang="zh-TW" altLang="en-US" dirty="0"/>
              <a:t>搬到中心，就可以建立光暈了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0269D1-E253-4DF4-AB44-A9828BE7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8" y="2411506"/>
            <a:ext cx="3619819" cy="43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6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實作：檔案</a:t>
            </a:r>
            <a:r>
              <a:rPr lang="en-US" altLang="zh-TW" dirty="0"/>
              <a:t>Shader Halo/index.html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：在</a:t>
            </a:r>
            <a:r>
              <a:rPr lang="en-US" altLang="zh-TW" dirty="0"/>
              <a:t>HTML</a:t>
            </a:r>
            <a:r>
              <a:rPr lang="zh-TW" altLang="en-US" dirty="0"/>
              <a:t>中引入</a:t>
            </a:r>
            <a:r>
              <a:rPr lang="en-US" altLang="zh-TW" dirty="0"/>
              <a:t>p5.js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BCA0ED-6466-47F4-B1EA-00D56C07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83976"/>
            <a:ext cx="11647878" cy="49559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288A521-D380-4529-B4BD-27292157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258" y="0"/>
            <a:ext cx="2021541" cy="21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0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實作：檔案</a:t>
            </a:r>
            <a:r>
              <a:rPr lang="en-US" altLang="zh-TW" dirty="0"/>
              <a:t>Shader Halo/index.html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vertexShader.glsl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5FCC99E-9AB9-415F-9D77-A41BDCF7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24" y="1737472"/>
            <a:ext cx="7253889" cy="49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20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實作：檔案</a:t>
            </a:r>
            <a:r>
              <a:rPr lang="en-US" altLang="zh-TW" dirty="0"/>
              <a:t>Shader Halo/index.html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</a:t>
            </a:r>
            <a:r>
              <a:rPr lang="en-US" altLang="zh-TW" dirty="0" err="1"/>
              <a:t>fragmentShader.glsl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24BAF2-95D8-4AE6-B2A2-62B620E2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44" y="1362635"/>
            <a:ext cx="7116498" cy="54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5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FC1FA6-E203-45FB-8F63-1637ABA4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80"/>
          <a:stretch/>
        </p:blipFill>
        <p:spPr>
          <a:xfrm>
            <a:off x="167248" y="1335460"/>
            <a:ext cx="9050730" cy="55225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A98804-6551-4559-8CBB-973800FE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81" r="76838"/>
          <a:stretch/>
        </p:blipFill>
        <p:spPr>
          <a:xfrm>
            <a:off x="9217978" y="1337026"/>
            <a:ext cx="2203057" cy="55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37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實作：檔案</a:t>
            </a:r>
            <a:r>
              <a:rPr lang="en-US" altLang="zh-TW" dirty="0"/>
              <a:t>Shader Halo/index.html</a:t>
            </a:r>
          </a:p>
          <a:p>
            <a:r>
              <a:rPr lang="en-US" altLang="zh-TW" dirty="0"/>
              <a:t>STEP04</a:t>
            </a:r>
            <a:r>
              <a:rPr lang="zh-TW" altLang="en-US" dirty="0"/>
              <a:t>：</a:t>
            </a:r>
            <a:r>
              <a:rPr lang="en-US" altLang="zh-TW" dirty="0"/>
              <a:t>index.js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2155DF-C5C9-462C-9467-465A9F2F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95" y="1326776"/>
            <a:ext cx="7090438" cy="55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A4F9D7-89EA-449A-8E3B-8B7B7715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1385450"/>
            <a:ext cx="10996506" cy="46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23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A789D3-56BA-49AD-A590-C8CE38D9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6" y="1382513"/>
            <a:ext cx="9762565" cy="52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FF97B5-0113-4C5E-B928-8D22D0111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844" b="78838"/>
          <a:stretch/>
        </p:blipFill>
        <p:spPr>
          <a:xfrm>
            <a:off x="206949" y="1399487"/>
            <a:ext cx="4275404" cy="14512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AF379D-D90F-4711-9E4F-D9D1FD9C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39" y="1399487"/>
            <a:ext cx="6449562" cy="53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5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7F73FE-97EE-4020-9478-2614573F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39" y="1440069"/>
            <a:ext cx="8166722" cy="52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2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2067</Words>
  <Application>Microsoft Office PowerPoint</Application>
  <PresentationFormat>寬螢幕</PresentationFormat>
  <Paragraphs>187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6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Unproject反投影原理</vt:lpstr>
      <vt:lpstr>Shader</vt:lpstr>
      <vt:lpstr>Shader</vt:lpstr>
      <vt:lpstr>Shader</vt:lpstr>
      <vt:lpstr>Shader</vt:lpstr>
      <vt:lpstr>Shader</vt:lpstr>
      <vt:lpstr>Shader</vt:lpstr>
      <vt:lpstr>Shader</vt:lpstr>
      <vt:lpstr>Shader</vt:lpstr>
      <vt:lpstr>Shader</vt:lpstr>
      <vt:lpstr>Shader</vt:lpstr>
      <vt:lpstr>GLSL</vt:lpstr>
      <vt:lpstr>GLSL</vt:lpstr>
      <vt:lpstr>GLSL</vt:lpstr>
      <vt:lpstr>GLSL</vt:lpstr>
      <vt:lpstr>GLSL</vt:lpstr>
      <vt:lpstr>GLSL</vt:lpstr>
      <vt:lpstr>GLSL</vt:lpstr>
      <vt:lpstr>GLSL</vt:lpstr>
      <vt:lpstr>GLSL--建立漸層</vt:lpstr>
      <vt:lpstr>GLSL--建立漸層</vt:lpstr>
      <vt:lpstr>GLSL--建立漸層</vt:lpstr>
      <vt:lpstr>GLSL--建立漸層</vt:lpstr>
      <vt:lpstr>GLSL--建立漸層</vt:lpstr>
      <vt:lpstr>GLSL--建立光暈</vt:lpstr>
      <vt:lpstr>GLSL--建立光暈</vt:lpstr>
      <vt:lpstr>GLSL--建立光暈</vt:lpstr>
      <vt:lpstr>GLSL--建立光暈</vt:lpstr>
      <vt:lpstr>GLSL--建立光暈</vt:lpstr>
      <vt:lpstr>GLSL--建立光暈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199</cp:revision>
  <dcterms:created xsi:type="dcterms:W3CDTF">2025-01-25T05:26:28Z</dcterms:created>
  <dcterms:modified xsi:type="dcterms:W3CDTF">2025-02-08T10:15:03Z</dcterms:modified>
</cp:coreProperties>
</file>